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1" r:id="rId4"/>
    <p:sldId id="264" r:id="rId5"/>
    <p:sldId id="259" r:id="rId6"/>
    <p:sldId id="266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>
        <p:scale>
          <a:sx n="60" d="100"/>
          <a:sy n="60" d="100"/>
        </p:scale>
        <p:origin x="-7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F776-821E-406C-8C71-032A345E191A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4E227-B6F4-4E06-AEFE-1290D5F473F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1681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0373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43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580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6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0846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002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5054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67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338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233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4018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17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D95D3-8BBF-403B-AF88-05EAF5045DA9}" type="datetimeFigureOut">
              <a:rPr lang="es-GT" smtClean="0"/>
              <a:t>01/06/2020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3A30-A3B7-485A-B1C6-D00C06AA108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41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  Neurologia  de </a:t>
            </a:r>
            <a:r>
              <a:rPr lang="en-US" b="1" dirty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rgbClr val="FFFF00"/>
                </a:solidFill>
              </a:rPr>
              <a:t>dultos</a:t>
            </a:r>
            <a:endParaRPr lang="es-GT" b="1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Instituto Guatemalteco de </a:t>
            </a:r>
            <a:r>
              <a:rPr lang="en-US" b="1" dirty="0" err="1" smtClean="0">
                <a:solidFill>
                  <a:srgbClr val="FFFF00"/>
                </a:solidFill>
              </a:rPr>
              <a:t>Seguridad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Social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5" y="272269"/>
            <a:ext cx="1368152" cy="12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22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9186" y="1916974"/>
            <a:ext cx="11745311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GT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pretende que el Residente estudiante:</a:t>
            </a:r>
            <a:endParaRPr lang="es-GT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GT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Ejercitar al Alumno en el dominio del conocimiento, de los métodos y las técnicas preventivas, diagnosticas, terapéuticas  y de rehabilitación ante los casos-problema de salud propios del ámbito de su especialidad</a:t>
            </a:r>
            <a:endParaRPr lang="es-GT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GT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GT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GT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una actuación profesional  con sentido crítico ante los problemas médicos  de su competencia, que procure la búsqueda de su fundamento científico y de respuestas pertinentes ante los interrogantes que ellos plantean.</a:t>
            </a:r>
            <a:endParaRPr lang="es-GT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GT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GT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GT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Favorecer el análisis de la Literatura medica pertinente a su ámbito especializado de acción para la aplicación reflexiva y crítica  en las actividades asistenciales.</a:t>
            </a:r>
            <a:endParaRPr lang="es-GT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3" y="127641"/>
            <a:ext cx="1422922" cy="13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3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8768551" y="2758966"/>
            <a:ext cx="3040508" cy="304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endParaRPr lang="en-US" sz="3600" b="0" kern="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15" y="431393"/>
            <a:ext cx="7092151" cy="9591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Neurociencia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3B8C-6563-DF4D-9B5C-BF67A3DCA2B0}" type="slidenum">
              <a:rPr lang="en-GB" smtClean="0"/>
              <a:t>3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1916515" y="1664564"/>
            <a:ext cx="9245471" cy="4691786"/>
            <a:chOff x="15356966" y="840631"/>
            <a:chExt cx="4223244" cy="4665760"/>
          </a:xfrm>
        </p:grpSpPr>
        <p:sp>
          <p:nvSpPr>
            <p:cNvPr id="5" name="Rectangle 4"/>
            <p:cNvSpPr/>
            <p:nvPr/>
          </p:nvSpPr>
          <p:spPr>
            <a:xfrm>
              <a:off x="15356966" y="1632175"/>
              <a:ext cx="2089219" cy="3874216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108000" tIns="1404000" rIns="108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marR="0" indent="0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ECV</a:t>
              </a:r>
              <a:r>
                <a:rPr kumimoji="0" lang="en-GB" sz="18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i</a:t>
              </a: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squemico</a:t>
              </a:r>
            </a:p>
            <a:p>
              <a:pPr marL="0" marR="0" indent="0" algn="ctr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lang="en-GB" b="1" dirty="0" smtClean="0">
                  <a:solidFill>
                    <a:schemeClr val="bg1"/>
                  </a:solidFill>
                </a:rPr>
                <a:t>ECV hemorragico</a:t>
              </a:r>
            </a:p>
            <a:p>
              <a:pPr marL="0" marR="0" indent="0" algn="ctr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Hemorragia</a:t>
              </a:r>
              <a:r>
                <a:rPr kumimoji="0" lang="en-GB" sz="18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 Sub aracnoidea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490991" y="1632175"/>
              <a:ext cx="2089219" cy="3874216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108000" tIns="1404000" rIns="108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</a:endParaRP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>
                <a:solidFill>
                  <a:schemeClr val="bg1"/>
                </a:solidFill>
              </a:endParaRP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</a:endParaRP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</a:rPr>
                <a:t>Epilepsia</a:t>
              </a: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smtClean="0">
                  <a:solidFill>
                    <a:schemeClr val="bg1"/>
                  </a:solidFill>
                </a:rPr>
                <a:t>    </a:t>
              </a:r>
              <a:endParaRPr lang="en-GB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356966" y="840631"/>
              <a:ext cx="2089219" cy="791544"/>
            </a:xfrm>
            <a:prstGeom prst="rect">
              <a:avLst/>
            </a:prstGeom>
            <a:solidFill>
              <a:srgbClr val="3E76B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Enfermedad</a:t>
              </a:r>
            </a:p>
            <a:p>
              <a:pPr algn="ctr"/>
              <a:r>
                <a:rPr lang="en-US" sz="2000" b="1" dirty="0" smtClean="0">
                  <a:solidFill>
                    <a:srgbClr val="FFFF00"/>
                  </a:solidFill>
                </a:rPr>
                <a:t>Cerebro  Vascular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490989" y="840631"/>
              <a:ext cx="2089221" cy="791544"/>
            </a:xfrm>
            <a:prstGeom prst="rect">
              <a:avLst/>
            </a:prstGeom>
            <a:solidFill>
              <a:srgbClr val="3E76B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srgbClr val="FFFF00"/>
                  </a:solidFill>
                </a:rPr>
                <a:t>Epilepsia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150438"/>
            <a:ext cx="1368152" cy="12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Resultado de imagen para hemorragia cereb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03" y="2650367"/>
            <a:ext cx="1815514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sultado de imagen para epilep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94" y="2758966"/>
            <a:ext cx="2195945" cy="189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 bwMode="auto">
          <a:xfrm>
            <a:off x="8768551" y="2758966"/>
            <a:ext cx="3040508" cy="304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5pPr>
            <a:lvl6pPr marL="38962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6pPr>
            <a:lvl7pPr marL="77925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7pPr>
            <a:lvl8pPr marL="1168878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8pPr>
            <a:lvl9pPr marL="1558503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endParaRPr lang="en-US" sz="3600" b="0" kern="0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15" y="431393"/>
            <a:ext cx="7092151" cy="95917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Neurociencia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3B8C-6563-DF4D-9B5C-BF67A3DCA2B0}" type="slidenum">
              <a:rPr lang="en-GB" smtClean="0"/>
              <a:t>4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515938" y="1551359"/>
            <a:ext cx="10837862" cy="4691786"/>
            <a:chOff x="15356966" y="840631"/>
            <a:chExt cx="8491294" cy="4665760"/>
          </a:xfrm>
        </p:grpSpPr>
        <p:sp>
          <p:nvSpPr>
            <p:cNvPr id="5" name="Rectangle 4"/>
            <p:cNvSpPr/>
            <p:nvPr/>
          </p:nvSpPr>
          <p:spPr>
            <a:xfrm>
              <a:off x="15356966" y="1632175"/>
              <a:ext cx="2089219" cy="3874216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108000" tIns="1404000" rIns="108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lang="en-GB" b="1" dirty="0">
                <a:solidFill>
                  <a:schemeClr val="bg1"/>
                </a:solidFill>
              </a:endParaRPr>
            </a:p>
            <a:p>
              <a:pPr marL="0" marR="0" indent="0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Esclerosis Multiple </a:t>
              </a:r>
            </a:p>
            <a:p>
              <a:pPr marL="0" marR="0" indent="0" algn="ctr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r>
                <a:rPr lang="en-GB" b="1" dirty="0" smtClean="0">
                  <a:solidFill>
                    <a:schemeClr val="bg1"/>
                  </a:solidFill>
                  <a:latin typeface="+mn-lt"/>
                </a:rPr>
                <a:t>Neuromielitis Optica</a:t>
              </a:r>
            </a:p>
            <a:p>
              <a:pPr marL="0" marR="0" indent="0" algn="ctr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490991" y="1632175"/>
              <a:ext cx="2089219" cy="3874216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108000" tIns="1404000" rIns="108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  <a:latin typeface="+mn-lt"/>
              </a:endParaRP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>
                <a:solidFill>
                  <a:schemeClr val="bg1"/>
                </a:solidFill>
              </a:endParaRP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  <a:latin typeface="+mn-lt"/>
                </a:rPr>
                <a:t>Enfermedad</a:t>
              </a: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  <a:latin typeface="+mn-lt"/>
                </a:rPr>
                <a:t>Alzheimer</a:t>
              </a: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</a:rPr>
                <a:t>Enfermedad de Parkinson</a:t>
              </a: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  <a:latin typeface="+mn-lt"/>
                </a:rPr>
                <a:t>ELA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625016" y="1632175"/>
              <a:ext cx="2089219" cy="3874216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108000" tIns="1404000" rIns="108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  <a:latin typeface="+mn-lt"/>
              </a:endParaRP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</a:endParaRP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>
                <a:solidFill>
                  <a:schemeClr val="bg1"/>
                </a:solidFill>
              </a:endParaRP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</a:rPr>
                <a:t>Atrofia muscular espinal</a:t>
              </a:r>
              <a:endParaRPr lang="en-GB" b="1" dirty="0" smtClean="0">
                <a:solidFill>
                  <a:schemeClr val="bg1"/>
                </a:solidFill>
                <a:latin typeface="+mn-lt"/>
              </a:endParaRP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</a:rPr>
                <a:t>Miastenia Gravis</a:t>
              </a:r>
            </a:p>
            <a:p>
              <a:pPr algn="ctr"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err="1" smtClean="0">
                  <a:solidFill>
                    <a:schemeClr val="bg1"/>
                  </a:solidFill>
                </a:rPr>
                <a:t>Sindromes</a:t>
              </a:r>
              <a:r>
                <a:rPr lang="en-GB" b="1" dirty="0" smtClean="0">
                  <a:solidFill>
                    <a:schemeClr val="bg1"/>
                  </a:solidFill>
                </a:rPr>
                <a:t> </a:t>
              </a:r>
              <a:r>
                <a:rPr lang="en-GB" b="1" dirty="0" err="1" smtClean="0">
                  <a:solidFill>
                    <a:schemeClr val="bg1"/>
                  </a:solidFill>
                </a:rPr>
                <a:t>Paraneoplasicos</a:t>
              </a:r>
              <a:endParaRPr lang="en-GB" b="1" dirty="0" smtClean="0">
                <a:solidFill>
                  <a:schemeClr val="bg1"/>
                </a:solidFill>
              </a:endParaRPr>
            </a:p>
            <a:p>
              <a:pPr marL="0" marR="0" indent="0" defTabSz="914400" rtl="0" eaLnBrk="0" fontAlgn="base" latinLnBrk="0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759041" y="1632175"/>
              <a:ext cx="2089219" cy="3874216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txBody>
            <a:bodyPr vert="horz" wrap="square" lIns="108000" tIns="1404000" rIns="108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  <a:latin typeface="+mn-lt"/>
              </a:endParaRP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>
                <a:solidFill>
                  <a:schemeClr val="bg1"/>
                </a:solidFill>
              </a:endParaRP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  <a:latin typeface="+mn-lt"/>
              </a:endParaRP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  <a:latin typeface="+mn-lt"/>
                </a:rPr>
                <a:t>PIDA</a:t>
              </a: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 </a:t>
              </a:r>
              <a:r>
                <a:rPr lang="en-GB" b="1" dirty="0" smtClean="0">
                  <a:solidFill>
                    <a:schemeClr val="bg1"/>
                  </a:solidFill>
                </a:rPr>
                <a:t>     SX GUILLAIN BARRE</a:t>
              </a: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GB" b="1" dirty="0" smtClean="0">
                  <a:solidFill>
                    <a:schemeClr val="bg1"/>
                  </a:solidFill>
                  <a:latin typeface="+mn-lt"/>
                </a:rPr>
                <a:t>      </a:t>
              </a: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GB" b="1" dirty="0" smtClean="0">
                  <a:solidFill>
                    <a:schemeClr val="bg1"/>
                  </a:solidFill>
                </a:rPr>
                <a:t>CIDP</a:t>
              </a: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  <a:latin typeface="+mn-lt"/>
              </a:endParaRPr>
            </a:p>
            <a:p>
              <a:pPr eaLnBrk="0" fontAlgn="base" hangingPunct="0">
                <a:lnSpc>
                  <a:spcPct val="93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b="1" dirty="0" smtClean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7921445" y="2041539"/>
              <a:ext cx="1332856" cy="1320046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19893294" y="1957820"/>
              <a:ext cx="1540282" cy="1403765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000" r="-36000"/>
              </a:stretch>
            </a:blip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val 10"/>
            <p:cNvSpPr/>
            <p:nvPr/>
          </p:nvSpPr>
          <p:spPr>
            <a:xfrm>
              <a:off x="15769302" y="1747926"/>
              <a:ext cx="1332856" cy="1320046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0000" r="-180000"/>
              </a:stretch>
            </a:blip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11"/>
            <p:cNvSpPr/>
            <p:nvPr/>
          </p:nvSpPr>
          <p:spPr>
            <a:xfrm>
              <a:off x="22107204" y="1928962"/>
              <a:ext cx="1578421" cy="1727417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5356966" y="840631"/>
              <a:ext cx="2089219" cy="791544"/>
            </a:xfrm>
            <a:prstGeom prst="rect">
              <a:avLst/>
            </a:prstGeom>
            <a:solidFill>
              <a:srgbClr val="3E76B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Enfermedades</a:t>
              </a:r>
            </a:p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Componente Neuro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inflamatorio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490989" y="840631"/>
              <a:ext cx="2089221" cy="791544"/>
            </a:xfrm>
            <a:prstGeom prst="rect">
              <a:avLst/>
            </a:prstGeom>
            <a:solidFill>
              <a:srgbClr val="3E76B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Enfermedades</a:t>
              </a:r>
            </a:p>
            <a:p>
              <a:pPr algn="ctr"/>
              <a:r>
                <a:rPr lang="en-US" sz="1600" dirty="0" err="1" smtClean="0">
                  <a:solidFill>
                    <a:srgbClr val="FFFF00"/>
                  </a:solidFill>
                </a:rPr>
                <a:t>Neurodegenerativas</a:t>
              </a:r>
              <a:r>
                <a:rPr lang="en-US" sz="1600" dirty="0" smtClean="0">
                  <a:solidFill>
                    <a:srgbClr val="FFFF00"/>
                  </a:solidFill>
                </a:rPr>
                <a:t> 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25014" y="840631"/>
              <a:ext cx="2089220" cy="791544"/>
            </a:xfrm>
            <a:prstGeom prst="rect">
              <a:avLst/>
            </a:prstGeom>
            <a:solidFill>
              <a:srgbClr val="3E76B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Enfermedades</a:t>
              </a:r>
            </a:p>
            <a:p>
              <a:pPr algn="ctr"/>
              <a:r>
                <a:rPr lang="en-US" sz="1600" dirty="0" smtClean="0">
                  <a:solidFill>
                    <a:srgbClr val="FFFF00"/>
                  </a:solidFill>
                </a:rPr>
                <a:t>Neuromusculares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759038" y="840631"/>
              <a:ext cx="2089220" cy="791544"/>
            </a:xfrm>
            <a:prstGeom prst="rect">
              <a:avLst/>
            </a:prstGeom>
            <a:solidFill>
              <a:srgbClr val="3E76B7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>
                <a:defRPr sz="1600">
                  <a:latin typeface="Imago" panose="02000500060000020004" pitchFamily="2" charset="0"/>
                </a:defRPr>
              </a:lvl1pPr>
            </a:lstStyle>
            <a:p>
              <a:r>
                <a:rPr lang="en-US" dirty="0" smtClean="0">
                  <a:solidFill>
                    <a:srgbClr val="FFFF00"/>
                  </a:solidFill>
                  <a:latin typeface="+mn-lt"/>
                </a:rPr>
                <a:t>POLINEUROPATIAS</a:t>
              </a:r>
              <a:endParaRPr lang="en-US" dirty="0">
                <a:solidFill>
                  <a:srgbClr val="FFFF00"/>
                </a:solidFill>
                <a:latin typeface="+mn-lt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" y="150438"/>
            <a:ext cx="1368152" cy="12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6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investigacion cientif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824" r="-2142" b="10614"/>
          <a:stretch/>
        </p:blipFill>
        <p:spPr bwMode="auto">
          <a:xfrm>
            <a:off x="1054207" y="1497724"/>
            <a:ext cx="5094346" cy="43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9" y="0"/>
            <a:ext cx="1368152" cy="128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Resultado de imagen para investigacion cientif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92" y="2325413"/>
            <a:ext cx="5404061" cy="30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4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981200" y="620688"/>
            <a:ext cx="8229600" cy="5688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GT" sz="6000" dirty="0"/>
          </a:p>
          <a:p>
            <a:pPr marL="0" indent="0" algn="ctr">
              <a:buNone/>
            </a:pPr>
            <a:endParaRPr lang="es-GT" sz="6000" dirty="0"/>
          </a:p>
          <a:p>
            <a:pPr marL="0" indent="0" algn="ctr">
              <a:buNone/>
            </a:pPr>
            <a:endParaRPr lang="es-G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6" y="220169"/>
            <a:ext cx="1730149" cy="16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59876" y="1639614"/>
            <a:ext cx="75674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u="sng" dirty="0" smtClean="0"/>
              <a:t>DOCENTE ENCARGADO</a:t>
            </a:r>
          </a:p>
          <a:p>
            <a:endParaRPr lang="es-ES" sz="3200" b="1" u="sng" dirty="0"/>
          </a:p>
          <a:p>
            <a:r>
              <a:rPr lang="es-ES" sz="3600" dirty="0" smtClean="0"/>
              <a:t>Dra. Ligia Ibeth Portillo Rivera</a:t>
            </a:r>
          </a:p>
          <a:p>
            <a:r>
              <a:rPr lang="es-ES" sz="3200" dirty="0" err="1" smtClean="0"/>
              <a:t>MsC</a:t>
            </a:r>
            <a:r>
              <a:rPr lang="es-ES" sz="3200" dirty="0" smtClean="0"/>
              <a:t>. Neurología </a:t>
            </a:r>
          </a:p>
          <a:p>
            <a:r>
              <a:rPr lang="es-ES" sz="3200" dirty="0" smtClean="0"/>
              <a:t>Jefe de Servicio</a:t>
            </a:r>
          </a:p>
          <a:p>
            <a:r>
              <a:rPr lang="es-ES" sz="3200" dirty="0" smtClean="0"/>
              <a:t>Hospital General de Enfermedades</a:t>
            </a:r>
          </a:p>
          <a:p>
            <a:r>
              <a:rPr lang="es-ES" sz="3200" dirty="0" smtClean="0"/>
              <a:t>Correo: portilloibeth@gmail.com</a:t>
            </a:r>
          </a:p>
          <a:p>
            <a:r>
              <a:rPr lang="es-ES" sz="3200" dirty="0" smtClean="0"/>
              <a:t>Teléfono: 42111101</a:t>
            </a:r>
            <a:endParaRPr lang="es-GT" sz="3200" dirty="0"/>
          </a:p>
        </p:txBody>
      </p:sp>
    </p:spTree>
    <p:extLst>
      <p:ext uri="{BB962C8B-B14F-4D97-AF65-F5344CB8AC3E}">
        <p14:creationId xmlns:p14="http://schemas.microsoft.com/office/powerpoint/2010/main" val="16430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124</Words>
  <Application>Microsoft Office PowerPoint</Application>
  <PresentationFormat>Personalizado</PresentationFormat>
  <Paragraphs>67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  Neurologia  de Adultos</vt:lpstr>
      <vt:lpstr>Presentación de PowerPoint</vt:lpstr>
      <vt:lpstr>Neurociencia </vt:lpstr>
      <vt:lpstr>Neurociencia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Neurologia  de Adultos</dc:title>
  <dc:creator>Ligia Portillo</dc:creator>
  <cp:lastModifiedBy>Laura Melita Ramirez Godoy</cp:lastModifiedBy>
  <cp:revision>14</cp:revision>
  <dcterms:created xsi:type="dcterms:W3CDTF">2018-08-27T23:30:10Z</dcterms:created>
  <dcterms:modified xsi:type="dcterms:W3CDTF">2020-06-01T17:48:55Z</dcterms:modified>
</cp:coreProperties>
</file>